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9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36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8.png" ContentType="image/png"/>
  <Override PartName="/ppt/media/image17.png" ContentType="image/png"/>
  <Override PartName="/ppt/media/image82.png" ContentType="image/png"/>
  <Override PartName="/ppt/media/image13.png" ContentType="image/png"/>
  <Override PartName="/ppt/media/image9.png" ContentType="image/png"/>
  <Override PartName="/ppt/media/image18.png" ContentType="image/png"/>
  <Override PartName="/ppt/media/image83.png" ContentType="image/png"/>
  <Override PartName="/ppt/media/image57.png" ContentType="image/png"/>
  <Override PartName="/ppt/media/image6.svg" ContentType="image/sv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93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86.png" ContentType="image/png"/>
  <Override PartName="/ppt/media/image74.png" ContentType="image/png"/>
  <Override PartName="/ppt/media/image85.png" ContentType="image/png"/>
  <Override PartName="/ppt/media/image73.png" ContentType="image/png"/>
  <Override PartName="/ppt/media/image79.png" ContentType="image/png"/>
  <Override PartName="/ppt/media/image78.png" ContentType="image/png"/>
  <Override PartName="/ppt/media/image72.png" ContentType="image/png"/>
  <Override PartName="/ppt/media/image92.png" ContentType="image/png"/>
  <Override PartName="/ppt/media/image27.png" ContentType="image/png"/>
  <Override PartName="/ppt/media/image4.svg" ContentType="image/svg"/>
  <Override PartName="/ppt/media/image49.png" ContentType="image/png"/>
  <Override PartName="/ppt/media/image91.png" ContentType="image/png"/>
  <Override PartName="/ppt/media/image26.png" ContentType="image/png"/>
  <Override PartName="/ppt/media/image48.png" ContentType="image/png"/>
  <Override PartName="/ppt/media/image9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84.png" ContentType="image/png"/>
  <Override PartName="/ppt/media/image80.png" ContentType="image/png"/>
  <Override PartName="/ppt/media/image15.png" ContentType="image/png"/>
  <Override PartName="/ppt/media/image39.png" ContentType="image/png"/>
  <Override PartName="/ppt/media/image81.png" ContentType="image/png"/>
  <Override PartName="/ppt/media/image7.png" ContentType="image/png"/>
  <Override PartName="/ppt/media/image16.png" ContentType="image/png"/>
  <Override PartName="/ppt/media/image34.png" ContentType="image/pn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87198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8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7D3805CC-7CFC-46F3-B8A4-06DB5B61FBA7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AECAF98-7F67-488E-AF48-00664913D9B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3473B6-044B-4973-8FD8-4441F495C40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1C09AA-7168-48A4-9EE8-F7F7553DDC2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8DBCA1-2654-4F8C-9F40-A976C81B359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CFAD19-EC86-4A46-8157-6DFBF30F4AB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1D41B4F-0D6B-4E20-A36D-641CBD95FCB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6A6A9C5-1098-4A00-8551-B3C6FB4DDF3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C474FF2-63E3-4B50-A9E5-E017047BB4A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26D589-3ACE-4F93-9771-24801C28EA8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791F90-5B38-4A1A-9CB3-6575A57B4D1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1205F6-4431-4A94-9F69-71086AAB3AE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63B940D-1600-4B64-BAC5-4D2BFA820A8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799664-EA6A-4BE9-9B51-891DF51DADF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FF0C99-D6E0-4FA1-8BCA-CAC8ECF8D99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2C77328-460A-4CB5-B7A6-FEEA1E0E3F1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7CEDC2-D070-4636-BE84-DA4744FA2AC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76E5BA8-0E24-4BA9-9B40-2F9013D4323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91C9398-00D5-4C34-8905-8154A09A276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71C9D3-88EA-4DF8-9169-BF1BC782514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E903C57-6E91-43F9-B64B-3B30A4BA064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710342-8E76-4927-BAF4-170214CF083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706D273-3D83-4335-8D34-98171413692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65874F-A3C2-428C-9FB8-37EDB1C3D7A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1DD8DB9-0A69-4E4B-8FEF-EF7FB52542F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928B957-879D-4CDE-B69E-1FE5A252DB0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A2CF6C1-8332-49FC-A439-01A6B9C00FB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11A495-8964-401E-9881-47B18D2C693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1961C3-CEC5-475D-95BD-A596E044B3C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556BE1-2A96-400A-B34E-FD97A4176A8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61D035D-8176-47ED-A503-39F5AFE4995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805D8CD-A543-4649-9670-9F868AD057F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3E1E0D5-DC80-4D7A-99DB-206CF6D2A2D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3FBB34F-D732-485A-B40E-F3F7AADDAE6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6927C17-7100-4075-8BC9-C60EDEEF316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65B48AD-8ED8-41B1-97A0-5171836D7A6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E6B55C-F691-4248-89B8-A3F4275768B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E1F6EDB-2015-470E-94FF-4A64D8F2B80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FAFC3CE-0A62-4DCF-B70F-489DF3FA646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D7B6F3-AC0B-4B3A-9165-849A4FD93F5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ADFFD7-7029-4ABA-A607-C57A5C680D6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2ECD8E8-9462-48B4-8B43-DCBF8905F7A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905C4D7-5E72-48D4-B0F5-052DDFB0D3A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3EB58F7-C4EF-4FA9-8CF6-EE61213D6B4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962CCA-81A9-4CAC-B3B9-BDBCEFDD159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9DC5D1E-876A-492B-AD73-DFDB824A35D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E08F833-B938-48B9-A510-F64AD4B3BF6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CE3F43-E08D-4206-9661-2BCEA976186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12638E-ED6F-4851-9F27-E7177DDAABA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A0AB312-C40E-4B75-9197-A2AC80A5438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D61AA68-CC6C-487A-BF37-F5553C7AB31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53D5E3A-2EDC-4FAF-8D2C-B71FC57D291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70E84EC-B0F8-4004-A560-C907E473FEA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4FBEB24-0EFE-475C-BB87-2266C520AD0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9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DD5D33C-5728-41DD-80DA-72664358843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7D904C-5805-4EE6-BC69-A6A0A2B3958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1A30C43-42A1-425E-BB56-832D2415B33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03A3C4-DB3A-4C34-8A9E-6CB4F069EFB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040" cy="308484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D23FDA-9A98-4C6C-A3DE-DC9AAB7F510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C0D412D-37F1-41CE-8D72-AD6495E349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2CE7325-C66D-45E8-8F00-3D3F40E4DC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042AA19-AEE0-48C0-A6B8-9031D2BD978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/>
          <p:cNvSpPr/>
          <p:nvPr/>
        </p:nvSpPr>
        <p:spPr>
          <a:xfrm>
            <a:off x="0" y="0"/>
            <a:ext cx="18718200" cy="10285560"/>
          </a:xfrm>
          <a:custGeom>
            <a:avLst/>
            <a:gdLst>
              <a:gd name="textAreaLeft" fmla="*/ 0 w 18718200"/>
              <a:gd name="textAreaRight" fmla="*/ 18719640 w 18718200"/>
              <a:gd name="textAreaTop" fmla="*/ 0 h 10285560"/>
              <a:gd name="textAreaBottom" fmla="*/ 10287000 h 102855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/>
          <p:cNvSpPr/>
          <p:nvPr/>
        </p:nvSpPr>
        <p:spPr>
          <a:xfrm>
            <a:off x="0" y="0"/>
            <a:ext cx="18718200" cy="10285560"/>
          </a:xfrm>
          <a:custGeom>
            <a:avLst/>
            <a:gdLst>
              <a:gd name="textAreaLeft" fmla="*/ 0 w 18718200"/>
              <a:gd name="textAreaRight" fmla="*/ 18719640 w 18718200"/>
              <a:gd name="textAreaTop" fmla="*/ 0 h 10285560"/>
              <a:gd name="textAreaBottom" fmla="*/ 10287000 h 102855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/>
          <p:cNvSpPr/>
          <p:nvPr/>
        </p:nvSpPr>
        <p:spPr>
          <a:xfrm>
            <a:off x="0" y="0"/>
            <a:ext cx="18718200" cy="10285560"/>
          </a:xfrm>
          <a:custGeom>
            <a:avLst/>
            <a:gdLst>
              <a:gd name="textAreaLeft" fmla="*/ 0 w 18718200"/>
              <a:gd name="textAreaRight" fmla="*/ 18719640 w 18718200"/>
              <a:gd name="textAreaTop" fmla="*/ 0 h 10285560"/>
              <a:gd name="textAreaBottom" fmla="*/ 10287000 h 102855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"/>
          <p:cNvSpPr/>
          <p:nvPr/>
        </p:nvSpPr>
        <p:spPr>
          <a:xfrm>
            <a:off x="0" y="0"/>
            <a:ext cx="18718200" cy="10285560"/>
          </a:xfrm>
          <a:custGeom>
            <a:avLst/>
            <a:gdLst>
              <a:gd name="textAreaLeft" fmla="*/ 0 w 18718200"/>
              <a:gd name="textAreaRight" fmla="*/ 18719640 w 18718200"/>
              <a:gd name="textAreaTop" fmla="*/ 0 h 10285560"/>
              <a:gd name="textAreaBottom" fmla="*/ 10287000 h 102855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"/>
          <p:cNvSpPr/>
          <p:nvPr/>
        </p:nvSpPr>
        <p:spPr>
          <a:xfrm>
            <a:off x="0" y="0"/>
            <a:ext cx="18718200" cy="10285560"/>
          </a:xfrm>
          <a:custGeom>
            <a:avLst/>
            <a:gdLst>
              <a:gd name="textAreaLeft" fmla="*/ 0 w 18718200"/>
              <a:gd name="textAreaRight" fmla="*/ 18719640 w 18718200"/>
              <a:gd name="textAreaTop" fmla="*/ 0 h 10285560"/>
              <a:gd name="textAreaBottom" fmla="*/ 10287000 h 102855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935640" y="1131480"/>
            <a:ext cx="1684620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6560" cy="596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35640" y="1131480"/>
            <a:ext cx="16846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97880" y="6356520"/>
            <a:ext cx="29624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707880" y="6356520"/>
            <a:ext cx="21826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C03F22D-3C99-4CED-AE2A-7D9D002B653B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68000" y="6356520"/>
            <a:ext cx="21826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35640" y="1131480"/>
            <a:ext cx="1684656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4"/>
          </p:nvPr>
        </p:nvSpPr>
        <p:spPr>
          <a:xfrm>
            <a:off x="3197880" y="6356520"/>
            <a:ext cx="29624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5"/>
          </p:nvPr>
        </p:nvSpPr>
        <p:spPr>
          <a:xfrm>
            <a:off x="6707880" y="6356520"/>
            <a:ext cx="21826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16AA225-53C2-4482-82A8-C4FA84AEE52C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6"/>
          </p:nvPr>
        </p:nvSpPr>
        <p:spPr>
          <a:xfrm>
            <a:off x="468000" y="6356520"/>
            <a:ext cx="21826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560" cy="171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ftr" idx="7"/>
          </p:nvPr>
        </p:nvSpPr>
        <p:spPr>
          <a:xfrm>
            <a:off x="3197880" y="6356520"/>
            <a:ext cx="296244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8"/>
          </p:nvPr>
        </p:nvSpPr>
        <p:spPr>
          <a:xfrm>
            <a:off x="6707880" y="6356520"/>
            <a:ext cx="21826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1251E7C-C1EE-476A-A6BF-6B8D4C6205BD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9"/>
          </p:nvPr>
        </p:nvSpPr>
        <p:spPr>
          <a:xfrm>
            <a:off x="468000" y="6356520"/>
            <a:ext cx="2182680" cy="36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  <p:sldLayoutId id="2147483656" r:id="rId3"/>
    <p:sldLayoutId id="2147483657" r:id="rId4"/>
    <p:sldLayoutId id="2147483658" r:id="rId5"/>
    <p:sldLayoutId id="2147483659" r:id="rId6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2"/>
          <p:cNvSpPr/>
          <p:nvPr/>
        </p:nvSpPr>
        <p:spPr>
          <a:xfrm>
            <a:off x="0" y="0"/>
            <a:ext cx="18718200" cy="10285560"/>
          </a:xfrm>
          <a:custGeom>
            <a:avLst/>
            <a:gdLst>
              <a:gd name="textAreaLeft" fmla="*/ 0 w 18718200"/>
              <a:gd name="textAreaRight" fmla="*/ 18719640 w 18718200"/>
              <a:gd name="textAreaTop" fmla="*/ 0 h 10285560"/>
              <a:gd name="textAreaBottom" fmla="*/ 10287000 h 1028556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7.png"/><Relationship Id="rId6" Type="http://schemas.openxmlformats.org/officeDocument/2006/relationships/hyperlink" Target="https://www.linkedin.com/in/mitchelkoster/" TargetMode="Externa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hyperlink" Target="https://github.com/mitchelkoster/vacay-gaurdian/blob/main/utils/storage.go" TargetMode="External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hyperlink" Target="https://pastebin.com/fbW8wUZ7" TargetMode="External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9.png"/><Relationship Id="rId7" Type="http://schemas.openxmlformats.org/officeDocument/2006/relationships/hyperlink" Target="https://refactoring.guru/design-patterns/observer" TargetMode="External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hyperlink" Target="https://refactoring.guru/design-patterns/observer" TargetMode="External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hyperlink" Target="https://refactoring.guru/design-patterns/observer" TargetMode="External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slideLayout" Target="../slideLayouts/slideLayout9.xml"/><Relationship Id="rId1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hyperlink" Target="https://pastebin.com/9r9ADsaQ" TargetMode="External"/><Relationship Id="rId4" Type="http://schemas.openxmlformats.org/officeDocument/2006/relationships/hyperlink" Target="https://pkg.go.dev/net/http" TargetMode="External"/><Relationship Id="rId5" Type="http://schemas.openxmlformats.org/officeDocument/2006/relationships/hyperlink" Target="https://pkg.go.dev/encoding/csv" TargetMode="Externa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5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hyperlink" Target="https://gobyexample.com/" TargetMode="External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hyperlink" Target="https://go.dev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2"/>
          <p:cNvSpPr/>
          <p:nvPr/>
        </p:nvSpPr>
        <p:spPr>
          <a:xfrm>
            <a:off x="1130040" y="3277080"/>
            <a:ext cx="11353320" cy="30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InHolland Golang 2025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  <a:ea typeface="DejaVu Sans"/>
              </a:rPr>
              <a:t>A hands-on introduction to Go in </a:t>
            </a:r>
            <a:br>
              <a:rPr sz="4160"/>
            </a:b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  <a:ea typeface="DejaVu Sans"/>
              </a:rPr>
              <a:t>one day!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2" name="Group 3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43" name="Freeform 4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44" name="Freeform 5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cxnSp>
        <p:nvCxnSpPr>
          <p:cNvPr id="45" name="Straight Connector 5"/>
          <p:cNvCxnSpPr/>
          <p:nvPr/>
        </p:nvCxnSpPr>
        <p:spPr>
          <a:xfrm flipH="1">
            <a:off x="1130040" y="6667200"/>
            <a:ext cx="8383680" cy="1440"/>
          </a:xfrm>
          <a:prstGeom prst="straightConnector1">
            <a:avLst/>
          </a:prstGeom>
          <a:ln w="76320">
            <a:solidFill>
              <a:srgbClr val="eeece1"/>
            </a:solidFill>
            <a:round/>
          </a:ln>
        </p:spPr>
      </p:cxnSp>
      <p:sp>
        <p:nvSpPr>
          <p:cNvPr id="46" name="TextBox 11"/>
          <p:cNvSpPr/>
          <p:nvPr/>
        </p:nvSpPr>
        <p:spPr>
          <a:xfrm>
            <a:off x="1053000" y="6797520"/>
            <a:ext cx="9357840" cy="109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chemeClr val="accent4"/>
                </a:solidFill>
                <a:effectLst/>
                <a:uFillTx/>
                <a:latin typeface="Poppins Semi-Bold"/>
                <a:ea typeface="DejaVu Sans"/>
              </a:rPr>
              <a:t>Mitchel Koster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TextBox 7"/>
          <p:cNvSpPr/>
          <p:nvPr/>
        </p:nvSpPr>
        <p:spPr>
          <a:xfrm>
            <a:off x="10462320" y="9408240"/>
            <a:ext cx="82098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https://github.com/mitchelkoster/inholland-2025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2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04" name="TextBox 32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Getting familiar with Go CLI tools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Freeform 3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06" name="TextBox 33"/>
          <p:cNvSpPr/>
          <p:nvPr/>
        </p:nvSpPr>
        <p:spPr>
          <a:xfrm>
            <a:off x="2057400" y="2286000"/>
            <a:ext cx="7999920" cy="66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The Go Tool kit is awesome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run main.go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compile &amp; run a program quickly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build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build a binary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fmt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 format code automatically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doc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view documentation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test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run tests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Tests can do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–benchmarks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And more!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" descr=""/>
          <p:cNvPicPr/>
          <p:nvPr/>
        </p:nvPicPr>
        <p:blipFill>
          <a:blip r:embed="rId6"/>
          <a:stretch/>
        </p:blipFill>
        <p:spPr>
          <a:xfrm>
            <a:off x="10287000" y="2514600"/>
            <a:ext cx="7588800" cy="368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7"/>
          <a:stretch/>
        </p:blipFill>
        <p:spPr>
          <a:xfrm>
            <a:off x="10287000" y="6629400"/>
            <a:ext cx="7542720" cy="2846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"/>
          <p:cNvSpPr/>
          <p:nvPr/>
        </p:nvSpPr>
        <p:spPr>
          <a:xfrm>
            <a:off x="2791440" y="9372600"/>
            <a:ext cx="635184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env GOOS=darwin GOARCH=amd64 go build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2743200" y="8976960"/>
            <a:ext cx="617148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To build  for a different environment: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Freeform 3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13" name="TextBox 34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Understand Go Modules and Packages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Freeform 3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15" name="TextBox 35"/>
          <p:cNvSpPr/>
          <p:nvPr/>
        </p:nvSpPr>
        <p:spPr>
          <a:xfrm>
            <a:off x="2057400" y="2286000"/>
            <a:ext cx="7085520" cy="9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Go Modules &amp; Packages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module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is a Go project or a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“container of dependencies” (third party code).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package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is a “name space” within your program.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To import a module: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160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Initialize your project as module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160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Use the go tool kit to “get” code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indent="-2160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Maintain dependencies in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go.mod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6"/>
          <a:stretch/>
        </p:blipFill>
        <p:spPr>
          <a:xfrm>
            <a:off x="9277200" y="3657600"/>
            <a:ext cx="8552520" cy="1903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7"/>
          <a:stretch/>
        </p:blipFill>
        <p:spPr>
          <a:xfrm>
            <a:off x="9045360" y="5710320"/>
            <a:ext cx="8784360" cy="3661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"/>
          <p:cNvSpPr/>
          <p:nvPr/>
        </p:nvSpPr>
        <p:spPr>
          <a:xfrm>
            <a:off x="11658600" y="9601200"/>
            <a:ext cx="41817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https://github.com/fatih/color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6"/>
          <p:cNvSpPr/>
          <p:nvPr/>
        </p:nvSpPr>
        <p:spPr>
          <a:xfrm>
            <a:off x="1130040" y="3277080"/>
            <a:ext cx="113533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0x02 - Language basics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1" name="Group 5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122" name="Freeform 16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123" name="Freeform 17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24" name="TextBox 17"/>
          <p:cNvSpPr/>
          <p:nvPr/>
        </p:nvSpPr>
        <p:spPr>
          <a:xfrm>
            <a:off x="914400" y="4390920"/>
            <a:ext cx="10971360" cy="29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Minimal building blocks for writing simple programs: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Variables, constants &amp; data types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Control flows &amp; Defer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Functions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Freeform 3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26" name="TextBox 41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Variables, Constants &amp;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Freeform 3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28" name="TextBox 42"/>
          <p:cNvSpPr/>
          <p:nvPr/>
        </p:nvSpPr>
        <p:spPr>
          <a:xfrm>
            <a:off x="2971800" y="1649160"/>
            <a:ext cx="5485320" cy="47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Basic Data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has very few data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0" name="" descr=""/>
          <p:cNvPicPr/>
          <p:nvPr/>
        </p:nvPicPr>
        <p:blipFill>
          <a:blip r:embed="rId6"/>
          <a:stretch/>
        </p:blipFill>
        <p:spPr>
          <a:xfrm>
            <a:off x="3515760" y="3706560"/>
            <a:ext cx="3798360" cy="5920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1" name="TextBox 43"/>
          <p:cNvSpPr/>
          <p:nvPr/>
        </p:nvSpPr>
        <p:spPr>
          <a:xfrm>
            <a:off x="8686800" y="1600200"/>
            <a:ext cx="8228520" cy="53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Variables and variable Declaration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There is some quirks to variables.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7"/>
          <a:stretch/>
        </p:blipFill>
        <p:spPr>
          <a:xfrm>
            <a:off x="9144360" y="3632400"/>
            <a:ext cx="7554600" cy="368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8"/>
          <a:stretch/>
        </p:blipFill>
        <p:spPr>
          <a:xfrm>
            <a:off x="9144360" y="7704000"/>
            <a:ext cx="7151040" cy="16678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Freeform 3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35" name="TextBox 38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Variables, Constants &amp;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Freeform 3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37" name="TextBox 39"/>
          <p:cNvSpPr/>
          <p:nvPr/>
        </p:nvSpPr>
        <p:spPr>
          <a:xfrm>
            <a:off x="2971800" y="1649160"/>
            <a:ext cx="12343320" cy="47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Constants  and Global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As in other languages, constants are immutable when initialized.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9" name="" descr=""/>
          <p:cNvPicPr/>
          <p:nvPr/>
        </p:nvPicPr>
        <p:blipFill>
          <a:blip r:embed="rId6"/>
          <a:stretch/>
        </p:blipFill>
        <p:spPr>
          <a:xfrm>
            <a:off x="3429000" y="3657600"/>
            <a:ext cx="8549640" cy="156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7"/>
          <a:stretch/>
        </p:blipFill>
        <p:spPr>
          <a:xfrm>
            <a:off x="3429360" y="6647400"/>
            <a:ext cx="8457120" cy="249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3429000" y="5947200"/>
            <a:ext cx="81284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Global variables (must use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var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 can be redeclared in the context of a scope.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3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43" name="TextBox 40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Freeform 4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45" name="TextBox 44"/>
          <p:cNvSpPr/>
          <p:nvPr/>
        </p:nvSpPr>
        <p:spPr>
          <a:xfrm>
            <a:off x="2971800" y="1649160"/>
            <a:ext cx="14172120" cy="47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If statements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Are no different from what you are used to, minus the parenthesis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( 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6"/>
          <a:stretch/>
        </p:blipFill>
        <p:spPr>
          <a:xfrm>
            <a:off x="3535200" y="3886200"/>
            <a:ext cx="10179720" cy="56563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4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49" name="TextBox 45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Freeform 4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51" name="TextBox 46"/>
          <p:cNvSpPr/>
          <p:nvPr/>
        </p:nvSpPr>
        <p:spPr>
          <a:xfrm>
            <a:off x="2971800" y="1649160"/>
            <a:ext cx="14172120" cy="46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run on much more than just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integers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6"/>
          <a:stretch/>
        </p:blipFill>
        <p:spPr>
          <a:xfrm>
            <a:off x="3657600" y="3849120"/>
            <a:ext cx="8865000" cy="36936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4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55" name="TextBox 47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Freeform 4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57" name="TextBox 48"/>
          <p:cNvSpPr/>
          <p:nvPr/>
        </p:nvSpPr>
        <p:spPr>
          <a:xfrm>
            <a:off x="2971800" y="1649160"/>
            <a:ext cx="14172120" cy="46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perform calculations in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this reduces overhead.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3468240" y="3753720"/>
            <a:ext cx="6589080" cy="52365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4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61" name="TextBox 49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Freeform 4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63" name="TextBox 50"/>
          <p:cNvSpPr/>
          <p:nvPr/>
        </p:nvSpPr>
        <p:spPr>
          <a:xfrm>
            <a:off x="2971800" y="1649160"/>
            <a:ext cx="14172120" cy="46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Or create switches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without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conditions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 place of long if-else statements.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6"/>
          <a:stretch/>
        </p:blipFill>
        <p:spPr>
          <a:xfrm>
            <a:off x="3639600" y="3886200"/>
            <a:ext cx="7786800" cy="4570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4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67" name="TextBox 51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Freeform 4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69" name="TextBox 52"/>
          <p:cNvSpPr/>
          <p:nvPr/>
        </p:nvSpPr>
        <p:spPr>
          <a:xfrm>
            <a:off x="2971800" y="1649160"/>
            <a:ext cx="14172120" cy="46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multiple condition meet in one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6"/>
          <a:stretch/>
        </p:blipFill>
        <p:spPr>
          <a:xfrm>
            <a:off x="3657600" y="3696840"/>
            <a:ext cx="7083000" cy="29318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120"/>
          <p:cNvSpPr/>
          <p:nvPr/>
        </p:nvSpPr>
        <p:spPr>
          <a:xfrm>
            <a:off x="1130040" y="3277080"/>
            <a:ext cx="113533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0x00 - Introduction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9" name="Group 11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50" name="Freeform 116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51" name="Freeform 117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52" name="TextBox 122"/>
          <p:cNvSpPr/>
          <p:nvPr/>
        </p:nvSpPr>
        <p:spPr>
          <a:xfrm>
            <a:off x="685800" y="4208040"/>
            <a:ext cx="1097136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Whoami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will we learn?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is Golang?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Useful resources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4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73" name="TextBox 53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Freeform 5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75" name="TextBox 54"/>
          <p:cNvSpPr/>
          <p:nvPr/>
        </p:nvSpPr>
        <p:spPr>
          <a:xfrm>
            <a:off x="2971800" y="1649160"/>
            <a:ext cx="14172120" cy="460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 loops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There is nothing new about a 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loop.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3657600" y="3858480"/>
            <a:ext cx="5028120" cy="2592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5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79" name="TextBox 55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Freeform 5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81" name="TextBox 56"/>
          <p:cNvSpPr/>
          <p:nvPr/>
        </p:nvSpPr>
        <p:spPr>
          <a:xfrm>
            <a:off x="2971800" y="1649160"/>
            <a:ext cx="141721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For: One loop to rule them all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Other than it’s the only loop you’ll ever need, while do we have a while syntax?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6"/>
          <a:stretch/>
        </p:blipFill>
        <p:spPr>
          <a:xfrm>
            <a:off x="3429000" y="3925080"/>
            <a:ext cx="4799520" cy="247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4" name="" descr=""/>
          <p:cNvPicPr/>
          <p:nvPr/>
        </p:nvPicPr>
        <p:blipFill>
          <a:blip r:embed="rId7"/>
          <a:stretch/>
        </p:blipFill>
        <p:spPr>
          <a:xfrm>
            <a:off x="6700320" y="6622920"/>
            <a:ext cx="4957200" cy="2977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8"/>
          <a:stretch/>
        </p:blipFill>
        <p:spPr>
          <a:xfrm>
            <a:off x="9632520" y="3886200"/>
            <a:ext cx="6139800" cy="2284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 5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87" name="TextBox 57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8" name="Freeform 5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89" name="TextBox 58"/>
          <p:cNvSpPr/>
          <p:nvPr/>
        </p:nvSpPr>
        <p:spPr>
          <a:xfrm>
            <a:off x="2971800" y="1649160"/>
            <a:ext cx="141721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For: One loop to rule them all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loops can do iteration to, even over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built-in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types, it’s essentially an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for each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1" name="" descr=""/>
          <p:cNvPicPr/>
          <p:nvPr/>
        </p:nvPicPr>
        <p:blipFill>
          <a:blip r:embed="rId6"/>
          <a:stretch/>
        </p:blipFill>
        <p:spPr>
          <a:xfrm>
            <a:off x="3711240" y="3886200"/>
            <a:ext cx="4257360" cy="228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7"/>
          <a:stretch/>
        </p:blipFill>
        <p:spPr>
          <a:xfrm>
            <a:off x="8556480" y="3882960"/>
            <a:ext cx="6427800" cy="2516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Freeform 5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94" name="TextBox 59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Freeform 5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96" name="TextBox 60"/>
          <p:cNvSpPr/>
          <p:nvPr/>
        </p:nvSpPr>
        <p:spPr>
          <a:xfrm>
            <a:off x="2971800" y="1649160"/>
            <a:ext cx="14172120" cy="49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every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parameter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name first, type second.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Return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 value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at the END of the function header.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8" name="" descr=""/>
          <p:cNvPicPr/>
          <p:nvPr/>
        </p:nvPicPr>
        <p:blipFill>
          <a:blip r:embed="rId6"/>
          <a:stretch/>
        </p:blipFill>
        <p:spPr>
          <a:xfrm>
            <a:off x="3429000" y="4572000"/>
            <a:ext cx="7731000" cy="2056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9" name="" descr=""/>
          <p:cNvPicPr/>
          <p:nvPr/>
        </p:nvPicPr>
        <p:blipFill>
          <a:blip r:embed="rId7"/>
          <a:stretch/>
        </p:blipFill>
        <p:spPr>
          <a:xfrm>
            <a:off x="13030200" y="3200400"/>
            <a:ext cx="3741840" cy="143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" descr=""/>
          <p:cNvPicPr/>
          <p:nvPr/>
        </p:nvPicPr>
        <p:blipFill>
          <a:blip r:embed="rId8"/>
          <a:stretch/>
        </p:blipFill>
        <p:spPr>
          <a:xfrm>
            <a:off x="13030200" y="5029200"/>
            <a:ext cx="4474800" cy="436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"/>
          <p:cNvSpPr/>
          <p:nvPr/>
        </p:nvSpPr>
        <p:spPr>
          <a:xfrm>
            <a:off x="16459200" y="3886200"/>
            <a:ext cx="685800" cy="13716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9"/>
          <a:stretch/>
        </p:blipFill>
        <p:spPr>
          <a:xfrm>
            <a:off x="3328920" y="7926480"/>
            <a:ext cx="8328600" cy="1445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3" name=""/>
          <p:cNvSpPr/>
          <p:nvPr/>
        </p:nvSpPr>
        <p:spPr>
          <a:xfrm flipH="1">
            <a:off x="10515600" y="4343400"/>
            <a:ext cx="2971800" cy="3886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Freeform 5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05" name="TextBox 61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Freeform 5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07" name="TextBox 62"/>
          <p:cNvSpPr/>
          <p:nvPr/>
        </p:nvSpPr>
        <p:spPr>
          <a:xfrm>
            <a:off x="2971800" y="1649160"/>
            <a:ext cx="141721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Multiple returns &amp; Named returns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It’s also possible to return more than one value, and even do returns based on name.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>
            <a:off x="3525480" y="3657600"/>
            <a:ext cx="5211000" cy="54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0" name="" descr=""/>
          <p:cNvPicPr/>
          <p:nvPr/>
        </p:nvPicPr>
        <p:blipFill>
          <a:blip r:embed="rId7"/>
          <a:stretch/>
        </p:blipFill>
        <p:spPr>
          <a:xfrm>
            <a:off x="9507240" y="3657600"/>
            <a:ext cx="5816520" cy="54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1" name="" descr=""/>
          <p:cNvPicPr/>
          <p:nvPr/>
        </p:nvPicPr>
        <p:blipFill>
          <a:blip r:embed="rId8"/>
          <a:stretch/>
        </p:blipFill>
        <p:spPr>
          <a:xfrm>
            <a:off x="6530040" y="9372600"/>
            <a:ext cx="6499080" cy="693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5715000" y="8915400"/>
            <a:ext cx="815040" cy="457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13" name=""/>
          <p:cNvSpPr/>
          <p:nvPr/>
        </p:nvSpPr>
        <p:spPr>
          <a:xfrm flipH="1">
            <a:off x="11887200" y="8915400"/>
            <a:ext cx="685800" cy="457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Freeform 5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15" name="TextBox 63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Freeform 6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17" name="TextBox 64"/>
          <p:cNvSpPr/>
          <p:nvPr/>
        </p:nvSpPr>
        <p:spPr>
          <a:xfrm>
            <a:off x="2971800" y="1649160"/>
            <a:ext cx="141721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Variadic 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you need to supply dynamic  range of arguments for a function, you can use variadic functions.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" descr=""/>
          <p:cNvPicPr/>
          <p:nvPr/>
        </p:nvPicPr>
        <p:blipFill>
          <a:blip r:embed="rId6"/>
          <a:stretch/>
        </p:blipFill>
        <p:spPr>
          <a:xfrm>
            <a:off x="3429000" y="3657600"/>
            <a:ext cx="9065160" cy="290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" descr=""/>
          <p:cNvPicPr/>
          <p:nvPr/>
        </p:nvPicPr>
        <p:blipFill>
          <a:blip r:embed="rId7"/>
          <a:stretch/>
        </p:blipFill>
        <p:spPr>
          <a:xfrm>
            <a:off x="6437880" y="7311240"/>
            <a:ext cx="8191440" cy="117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1" name=""/>
          <p:cNvSpPr/>
          <p:nvPr/>
        </p:nvSpPr>
        <p:spPr>
          <a:xfrm>
            <a:off x="9829800" y="6331320"/>
            <a:ext cx="1143000" cy="11430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reeform 6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23" name="TextBox 65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4" name="Freeform 6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25" name="TextBox 66"/>
          <p:cNvSpPr/>
          <p:nvPr/>
        </p:nvSpPr>
        <p:spPr>
          <a:xfrm>
            <a:off x="2971800" y="1649160"/>
            <a:ext cx="141721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Anonymous 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Anonymous functions can be called in line, used as callbacks, etc.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7" name="" descr=""/>
          <p:cNvPicPr/>
          <p:nvPr/>
        </p:nvPicPr>
        <p:blipFill>
          <a:blip r:embed="rId6"/>
          <a:stretch/>
        </p:blipFill>
        <p:spPr>
          <a:xfrm>
            <a:off x="3657600" y="3846960"/>
            <a:ext cx="5169960" cy="278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8" name="" descr=""/>
          <p:cNvPicPr/>
          <p:nvPr/>
        </p:nvPicPr>
        <p:blipFill>
          <a:blip r:embed="rId7"/>
          <a:stretch/>
        </p:blipFill>
        <p:spPr>
          <a:xfrm>
            <a:off x="9372600" y="3886560"/>
            <a:ext cx="5963760" cy="15991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Box 20"/>
          <p:cNvSpPr/>
          <p:nvPr/>
        </p:nvSpPr>
        <p:spPr>
          <a:xfrm>
            <a:off x="1130040" y="3277080"/>
            <a:ext cx="1601388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0x03 - Files &amp; Error handling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30" name="Group 7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231" name="Freeform 21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232" name="Freeform 22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33" name="TextBox 21"/>
          <p:cNvSpPr/>
          <p:nvPr/>
        </p:nvSpPr>
        <p:spPr>
          <a:xfrm>
            <a:off x="914400" y="4390920"/>
            <a:ext cx="10971360" cy="350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handles some things differently, so let’s discuss them while learning how to read files so and get accustomed to error handling.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 “Go way” of error handling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Opening files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Reading and Writing to files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Freeform 6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35" name="TextBox 71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The “Go way” of error handling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Freeform 6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37" name="TextBox 72"/>
          <p:cNvSpPr/>
          <p:nvPr/>
        </p:nvSpPr>
        <p:spPr>
          <a:xfrm>
            <a:off x="2971800" y="1649160"/>
            <a:ext cx="1074348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Idiomatic Errors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Observe the idiomatic way of error handling, functions will often return an error.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9" name="" descr=""/>
          <p:cNvPicPr/>
          <p:nvPr/>
        </p:nvPicPr>
        <p:blipFill>
          <a:blip r:embed="rId6"/>
          <a:stretch/>
        </p:blipFill>
        <p:spPr>
          <a:xfrm>
            <a:off x="5029200" y="6744600"/>
            <a:ext cx="12218400" cy="2626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0" name="" descr=""/>
          <p:cNvPicPr/>
          <p:nvPr/>
        </p:nvPicPr>
        <p:blipFill>
          <a:blip r:embed="rId7"/>
          <a:stretch/>
        </p:blipFill>
        <p:spPr>
          <a:xfrm>
            <a:off x="3528000" y="3638880"/>
            <a:ext cx="5843520" cy="253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1" name=""/>
          <p:cNvSpPr/>
          <p:nvPr/>
        </p:nvSpPr>
        <p:spPr>
          <a:xfrm>
            <a:off x="8686800" y="5943600"/>
            <a:ext cx="685800" cy="9144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6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43" name="TextBox 73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The “Go way” of error handling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Freeform 7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45" name="TextBox 74"/>
          <p:cNvSpPr/>
          <p:nvPr/>
        </p:nvSpPr>
        <p:spPr>
          <a:xfrm>
            <a:off x="2971800" y="1649160"/>
            <a:ext cx="11657880" cy="43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errors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Custom errors can be made, you choose the level of granularity.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10627920" y="3728880"/>
            <a:ext cx="6287400" cy="541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tretch/>
        </p:blipFill>
        <p:spPr>
          <a:xfrm>
            <a:off x="3429000" y="3744360"/>
            <a:ext cx="6628320" cy="46184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54" name="TextBox 4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Whoami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Freeform 19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56" name="TextBox 4"/>
          <p:cNvSpPr/>
          <p:nvPr/>
        </p:nvSpPr>
        <p:spPr>
          <a:xfrm>
            <a:off x="1730160" y="2173680"/>
            <a:ext cx="91425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About Me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Chief Security Researcher @ Breachlock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Background in Software Development &amp; Embedded Systems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Pentester, Red Teamer, Software Developer &amp; Mentor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A passion for learning how things work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7" name="Picture 6" descr="Mitchel Koster - Chief Security Researcher"/>
          <p:cNvPicPr/>
          <p:nvPr/>
        </p:nvPicPr>
        <p:blipFill>
          <a:blip r:embed="rId5"/>
          <a:stretch/>
        </p:blipFill>
        <p:spPr>
          <a:xfrm>
            <a:off x="10350360" y="2173680"/>
            <a:ext cx="5408640" cy="540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TextBox 13"/>
          <p:cNvSpPr/>
          <p:nvPr/>
        </p:nvSpPr>
        <p:spPr>
          <a:xfrm>
            <a:off x="1739880" y="5485320"/>
            <a:ext cx="936036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Certifications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OSCP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OSCE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CREST: CPSA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CREST: CRPT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9" name="Straight Connector 14"/>
          <p:cNvCxnSpPr/>
          <p:nvPr/>
        </p:nvCxnSpPr>
        <p:spPr>
          <a:xfrm>
            <a:off x="1587240" y="1913760"/>
            <a:ext cx="1440" cy="7164360"/>
          </a:xfrm>
          <a:prstGeom prst="straightConnector1">
            <a:avLst/>
          </a:prstGeom>
          <a:ln w="76320">
            <a:solidFill>
              <a:srgbClr val="eeece1"/>
            </a:solidFill>
            <a:round/>
          </a:ln>
        </p:spPr>
      </p:cxnSp>
      <p:sp>
        <p:nvSpPr>
          <p:cNvPr id="60" name="TextBox 5"/>
          <p:cNvSpPr/>
          <p:nvPr/>
        </p:nvSpPr>
        <p:spPr>
          <a:xfrm>
            <a:off x="9798480" y="7730640"/>
            <a:ext cx="65127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  <a:hlinkClick r:id="rId6"/>
              </a:rPr>
              <a:t>https://www.linkedin.com/in/mitchelkoster/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reeform 6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50" name="TextBox 67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Opening files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1" name="Freeform 6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52" name="TextBox 68"/>
          <p:cNvSpPr/>
          <p:nvPr/>
        </p:nvSpPr>
        <p:spPr>
          <a:xfrm>
            <a:off x="2971800" y="1649160"/>
            <a:ext cx="1074348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Opening Files for Reading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 files for reading by obtaining a file handler. What does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defer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do again?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tretch/>
        </p:blipFill>
        <p:spPr>
          <a:xfrm>
            <a:off x="3566160" y="3753360"/>
            <a:ext cx="5348160" cy="2284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5" name="" descr=""/>
          <p:cNvPicPr/>
          <p:nvPr/>
        </p:nvPicPr>
        <p:blipFill>
          <a:blip r:embed="rId7"/>
          <a:stretch/>
        </p:blipFill>
        <p:spPr>
          <a:xfrm>
            <a:off x="3429000" y="6858000"/>
            <a:ext cx="9519480" cy="1846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6" name=""/>
          <p:cNvSpPr/>
          <p:nvPr/>
        </p:nvSpPr>
        <p:spPr>
          <a:xfrm>
            <a:off x="3443040" y="6462360"/>
            <a:ext cx="70718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use the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OpenFile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function for more control.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eeform 6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58" name="TextBox 69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Reading &amp; Writing to files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9" name="Freeform 6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60" name="TextBox 70"/>
          <p:cNvSpPr/>
          <p:nvPr/>
        </p:nvSpPr>
        <p:spPr>
          <a:xfrm>
            <a:off x="2971800" y="1649160"/>
            <a:ext cx="141721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Reading and Writing to files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Reading and writing to files is simple, dump in memory, use buffers, just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defer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and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flush buffers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2" name="" descr=""/>
          <p:cNvPicPr/>
          <p:nvPr/>
        </p:nvPicPr>
        <p:blipFill>
          <a:blip r:embed="rId6"/>
          <a:stretch/>
        </p:blipFill>
        <p:spPr>
          <a:xfrm>
            <a:off x="3429000" y="3782880"/>
            <a:ext cx="6496200" cy="330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7"/>
          <a:stretch/>
        </p:blipFill>
        <p:spPr>
          <a:xfrm>
            <a:off x="10744200" y="3778200"/>
            <a:ext cx="5844600" cy="5821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114"/>
          <p:cNvSpPr/>
          <p:nvPr/>
        </p:nvSpPr>
        <p:spPr>
          <a:xfrm>
            <a:off x="1130040" y="3277080"/>
            <a:ext cx="113533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  <a:ea typeface="DejaVu Sans"/>
              </a:rPr>
              <a:t>Exercise – Spot my mistake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5" name="Freeform 112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66" name="TextBox 115"/>
          <p:cNvSpPr/>
          <p:nvPr/>
        </p:nvSpPr>
        <p:spPr>
          <a:xfrm>
            <a:off x="914400" y="4127040"/>
            <a:ext cx="10971360" cy="337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 made a mistake writing my first Go program. Can you spot it?</a:t>
            </a:r>
            <a:br>
              <a:rPr sz="2400"/>
            </a:b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Explain what my function does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go principle did I not follow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  <a:hlinkClick r:id="rId3"/>
              </a:rPr>
              <a:t>https://github.com/mitchelkoster/vacay-gaurdian/blob/main/utils/storage.go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7" name="" descr=""/>
          <p:cNvPicPr/>
          <p:nvPr/>
        </p:nvPicPr>
        <p:blipFill>
          <a:blip r:embed="rId4"/>
          <a:stretch/>
        </p:blipFill>
        <p:spPr>
          <a:xfrm>
            <a:off x="11430000" y="3134880"/>
            <a:ext cx="6728040" cy="6008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18"/>
          <p:cNvSpPr/>
          <p:nvPr/>
        </p:nvSpPr>
        <p:spPr>
          <a:xfrm>
            <a:off x="1130040" y="3277080"/>
            <a:ext cx="1601388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0x04 - Advanced data types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69" name="Group 6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270" name="Freeform 18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271" name="Freeform 20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72" name="TextBox 19"/>
          <p:cNvSpPr/>
          <p:nvPr/>
        </p:nvSpPr>
        <p:spPr>
          <a:xfrm>
            <a:off x="914400" y="4390920"/>
            <a:ext cx="10971360" cy="241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Work with more advanced structures so you can start building complex programs.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Slices, maps, enums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Structs and custom types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7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74" name="TextBox 75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Freeform 7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76" name="TextBox 76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 allows us to have collections of any size. The syntax is very similar to arrays.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8748360" cy="31993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reeform 7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80" name="TextBox 77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Freeform 7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82" name="TextBox 78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you wan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add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to a slice you need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append()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you cannot use the array syntax!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4" name="" descr=""/>
          <p:cNvPicPr/>
          <p:nvPr/>
        </p:nvPicPr>
        <p:blipFill>
          <a:blip r:embed="rId6"/>
          <a:stretch/>
        </p:blipFill>
        <p:spPr>
          <a:xfrm>
            <a:off x="3429000" y="3722400"/>
            <a:ext cx="5991840" cy="2905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7"/>
          <a:stretch/>
        </p:blipFill>
        <p:spPr>
          <a:xfrm>
            <a:off x="9829800" y="5112720"/>
            <a:ext cx="7085520" cy="42588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form 7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87" name="TextBox 79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Freeform 7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89" name="TextBox 80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 allow for partial selection of the data.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>
            <a:off x="3687480" y="3753360"/>
            <a:ext cx="7284240" cy="2284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reeform 7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93" name="TextBox 83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Freeform 8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95" name="TextBox 84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Deleting slices can be done through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index remapping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or by creating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new slice.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7" name="" descr=""/>
          <p:cNvPicPr/>
          <p:nvPr/>
        </p:nvPicPr>
        <p:blipFill>
          <a:blip r:embed="rId6"/>
          <a:stretch/>
        </p:blipFill>
        <p:spPr>
          <a:xfrm>
            <a:off x="3385800" y="3723120"/>
            <a:ext cx="6900120" cy="244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7"/>
          <a:stretch/>
        </p:blipFill>
        <p:spPr>
          <a:xfrm>
            <a:off x="7433280" y="6317280"/>
            <a:ext cx="7881840" cy="35114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reeform 7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00" name="TextBox 81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1" name="Freeform 7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02" name="TextBox 82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Maps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a map item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does not exist it returns 0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this can be confusing but is easy to check.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4" name="" descr=""/>
          <p:cNvPicPr/>
          <p:nvPr/>
        </p:nvPicPr>
        <p:blipFill>
          <a:blip r:embed="rId6"/>
          <a:stretch/>
        </p:blipFill>
        <p:spPr>
          <a:xfrm>
            <a:off x="3429000" y="3867840"/>
            <a:ext cx="9201240" cy="3446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5" name="" descr=""/>
          <p:cNvPicPr/>
          <p:nvPr/>
        </p:nvPicPr>
        <p:blipFill>
          <a:blip r:embed="rId7"/>
          <a:stretch/>
        </p:blipFill>
        <p:spPr>
          <a:xfrm>
            <a:off x="13030200" y="3882600"/>
            <a:ext cx="5028120" cy="4363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8"/>
          <a:stretch/>
        </p:blipFill>
        <p:spPr>
          <a:xfrm>
            <a:off x="3423960" y="7543800"/>
            <a:ext cx="5947560" cy="2284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Freeform 8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08" name="TextBox 85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Freeform 8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10" name="TextBox 86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Maps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Maps items can easily be added to, updated or removed.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5942520" cy="3472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7"/>
          <a:stretch/>
        </p:blipFill>
        <p:spPr>
          <a:xfrm>
            <a:off x="9627840" y="3886200"/>
            <a:ext cx="7516080" cy="19454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8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62" name="TextBox 8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What is Go?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Freeform 9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64" name="TextBox 28"/>
          <p:cNvSpPr/>
          <p:nvPr/>
        </p:nvSpPr>
        <p:spPr>
          <a:xfrm>
            <a:off x="2057400" y="2286000"/>
            <a:ext cx="94701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What Google Says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 open-source programming language supported by Google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Easy to learn and great for teams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Built-in concurrency and a robust standard library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Large ecosystem of partners, communities, and tools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11658600" y="2743200"/>
            <a:ext cx="5942520" cy="5942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TextBox 29"/>
          <p:cNvSpPr/>
          <p:nvPr/>
        </p:nvSpPr>
        <p:spPr>
          <a:xfrm>
            <a:off x="2057400" y="5396760"/>
            <a:ext cx="9470160" cy="46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My own additions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language with a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“simplicity first”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approach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“Fast” in context of Go means “compilation time” and “concurrency”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Build from the ground up with scalability in mind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It’s compiled and supports cross-platform compilation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Is one of the fastest languages out there!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reeform 8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15" name="TextBox 87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6" name="Freeform 8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17" name="TextBox 88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Enums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enum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can’t be compared to Java, etc. They are typed constants (with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custom type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clarity)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9" name="" descr=""/>
          <p:cNvPicPr/>
          <p:nvPr/>
        </p:nvPicPr>
        <p:blipFill>
          <a:blip r:embed="rId6"/>
          <a:stretch/>
        </p:blipFill>
        <p:spPr>
          <a:xfrm>
            <a:off x="3465720" y="3886200"/>
            <a:ext cx="6363000" cy="3759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7"/>
          <a:stretch/>
        </p:blipFill>
        <p:spPr>
          <a:xfrm>
            <a:off x="10212480" y="3886200"/>
            <a:ext cx="6474240" cy="5713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reeform 8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22" name="TextBox 89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Freeform 8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24" name="TextBox 90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all  know structs, it’s a container, composite or record for a set of values.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6"/>
          <a:stretch/>
        </p:blipFill>
        <p:spPr>
          <a:xfrm>
            <a:off x="3432240" y="3657600"/>
            <a:ext cx="10054080" cy="3893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reeform 8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28" name="TextBox 91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Freeform 8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30" name="TextBox 92"/>
          <p:cNvSpPr/>
          <p:nvPr/>
        </p:nvSpPr>
        <p:spPr>
          <a:xfrm>
            <a:off x="2971800" y="1649160"/>
            <a:ext cx="13943520" cy="51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 Go,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methods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can be tied to a type (like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), but the function itself still exists separately, it’s not like a class method in Java. You can call the method on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receiver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(the struct receives the method Summary).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3886200" y="4572000"/>
            <a:ext cx="8457120" cy="4958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Freeform 8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34" name="TextBox 93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Freeform 9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36" name="TextBox 94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Receivers with pointers can be compared to “this” in an object, it will update the reference.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6"/>
          <a:stretch/>
        </p:blipFill>
        <p:spPr>
          <a:xfrm>
            <a:off x="3429000" y="3680640"/>
            <a:ext cx="8457120" cy="59194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 11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40" name="TextBox 118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Freeform 11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42" name="TextBox 119"/>
          <p:cNvSpPr/>
          <p:nvPr/>
        </p:nvSpPr>
        <p:spPr>
          <a:xfrm>
            <a:off x="2971800" y="1649160"/>
            <a:ext cx="13943520" cy="51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A quick note on pointers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has (and uses)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pointers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but the declaration is slightly different from C. Any assignment with a memory address is considered a pointer! The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dereference done auto-magically in 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" descr=""/>
          <p:cNvPicPr/>
          <p:nvPr/>
        </p:nvPicPr>
        <p:blipFill>
          <a:blip r:embed="rId6"/>
          <a:stretch/>
        </p:blipFill>
        <p:spPr>
          <a:xfrm>
            <a:off x="3547800" y="4658400"/>
            <a:ext cx="10624320" cy="2198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7"/>
          <a:stretch/>
        </p:blipFill>
        <p:spPr>
          <a:xfrm>
            <a:off x="8915400" y="7086600"/>
            <a:ext cx="7292160" cy="2509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2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47" name="TextBox 22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Freeform 2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49" name="TextBox 23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We can also add methods to the  custom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HTTPStatus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type just as with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6"/>
          <a:stretch/>
        </p:blipFill>
        <p:spPr>
          <a:xfrm>
            <a:off x="3525480" y="3706200"/>
            <a:ext cx="8387280" cy="38368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Freeform 9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53" name="TextBox 97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4" name="Freeform 9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55" name="TextBox 98"/>
          <p:cNvSpPr/>
          <p:nvPr/>
        </p:nvSpPr>
        <p:spPr>
          <a:xfrm>
            <a:off x="2971800" y="1649160"/>
            <a:ext cx="1394352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Now we have a very strong HTTP response handler using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and custom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data types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7" name="" descr=""/>
          <p:cNvPicPr/>
          <p:nvPr/>
        </p:nvPicPr>
        <p:blipFill>
          <a:blip r:embed="rId6"/>
          <a:stretch/>
        </p:blipFill>
        <p:spPr>
          <a:xfrm>
            <a:off x="3573000" y="3657600"/>
            <a:ext cx="10276560" cy="3429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Box 116"/>
          <p:cNvSpPr/>
          <p:nvPr/>
        </p:nvSpPr>
        <p:spPr>
          <a:xfrm>
            <a:off x="1130040" y="3277080"/>
            <a:ext cx="113533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  <a:ea typeface="DejaVu Sans"/>
              </a:rPr>
              <a:t>Exercise – Parse Server Logs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9" name="Freeform 111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60" name="TextBox 117"/>
          <p:cNvSpPr/>
          <p:nvPr/>
        </p:nvSpPr>
        <p:spPr>
          <a:xfrm>
            <a:off x="914400" y="4127040"/>
            <a:ext cx="10971360" cy="4102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you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read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my log file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parse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it into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slice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 of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?</a:t>
            </a:r>
            <a:br>
              <a:rPr sz="2400"/>
            </a:b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the logbook: </a:t>
            </a:r>
            <a:r>
              <a:rPr b="0" lang="en-GB" sz="2400" strike="noStrike" u="none">
                <a:solidFill>
                  <a:srgbClr val="0000f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https://pastebin.com/fbW8wUZ7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Log format: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IP - - [Timestamp] "METHOD PATH PROTOCOL" STATUS SIZE "REFERER" "USER-AGENT"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Parse the record into a struct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4"/>
          <a:stretch/>
        </p:blipFill>
        <p:spPr>
          <a:xfrm>
            <a:off x="11076480" y="4277880"/>
            <a:ext cx="5611320" cy="3063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Box 26"/>
          <p:cNvSpPr/>
          <p:nvPr/>
        </p:nvSpPr>
        <p:spPr>
          <a:xfrm>
            <a:off x="1130040" y="3277080"/>
            <a:ext cx="1601388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 0x05 - Golang != OOP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3" name="Group 10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364" name="Freeform 27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365" name="Freeform 28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66" name="TextBox 27"/>
          <p:cNvSpPr/>
          <p:nvPr/>
        </p:nvSpPr>
        <p:spPr>
          <a:xfrm>
            <a:off x="914400" y="4390920"/>
            <a:ext cx="10971360" cy="29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No classes or inheritance, but composition and interfaces.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150000"/>
              </a:lnSpc>
              <a:spcBef>
                <a:spcPts val="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 CJK SC"/>
              </a:rPr>
              <a:t>Let’s look at composition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150000"/>
              </a:lnSpc>
              <a:spcBef>
                <a:spcPts val="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 CJK SC"/>
              </a:rPr>
              <a:t>Interfaces are not (strictly) implemented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150000"/>
              </a:lnSpc>
              <a:spcBef>
                <a:spcPts val="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reeform 9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68" name="TextBox 3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Freeform 9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70" name="TextBox 99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Forget about Object Oriented Programming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"/>
          <p:cNvSpPr/>
          <p:nvPr/>
        </p:nvSpPr>
        <p:spPr>
          <a:xfrm>
            <a:off x="3429000" y="3109320"/>
            <a:ext cx="13860720" cy="191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Go doesn’t have classes.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Instead, Go uses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interfaces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, instead you build through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composition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, not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inheritance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A simple way to thing of it is </a:t>
            </a:r>
            <a:r>
              <a:rPr b="0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“</a:t>
            </a:r>
            <a:r>
              <a:rPr b="1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combining basic lego blocks to make something, rather than creating a new lego block for every problem”</a:t>
            </a:r>
            <a:r>
              <a:rPr b="0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– Mitchel 2025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10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69" name="TextBox 9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What will we learn?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Freeform 11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pic>
        <p:nvPicPr>
          <p:cNvPr id="71" name="" descr=""/>
          <p:cNvPicPr/>
          <p:nvPr/>
        </p:nvPicPr>
        <p:blipFill>
          <a:blip r:embed="rId5"/>
          <a:stretch/>
        </p:blipFill>
        <p:spPr>
          <a:xfrm>
            <a:off x="315000" y="457236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TextBox 30"/>
          <p:cNvSpPr/>
          <p:nvPr/>
        </p:nvSpPr>
        <p:spPr>
          <a:xfrm>
            <a:off x="2286000" y="1828800"/>
            <a:ext cx="1541376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0x01 - Setup &amp; Tooling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Install Go, write and compile your first program.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0x02 – Language Basics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Learn variables, control flow, and functions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0x03 - Files &amp; Errors</a:t>
            </a:r>
            <a:r>
              <a:rPr b="1" lang="en-GB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Understand the “Go way” of error handling and basic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Spot my mistake!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0x04 - Data Structures</a:t>
            </a:r>
            <a:r>
              <a:rPr b="1" lang="en-GB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Work with slices, maps, and structs and pointers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Parse web server log books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0x05 Go != OOP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Use composition and interfaces to build a website uptime monitor.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Build a website up-time monitor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Freeform 9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74" name="TextBox 100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Freeform 9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76" name="TextBox 101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Lets look at composition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8" name=""/>
          <p:cNvSpPr/>
          <p:nvPr/>
        </p:nvSpPr>
        <p:spPr>
          <a:xfrm>
            <a:off x="3429000" y="3109320"/>
            <a:ext cx="13860720" cy="11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We can add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components</a:t>
            </a: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(engine)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composites</a:t>
            </a: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DejaVu Sans"/>
              </a:rPr>
              <a:t> (car) to create different cars, without creating super classes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 Each composite is just a new arrangement of the same building blocks.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6"/>
          <a:stretch/>
        </p:blipFill>
        <p:spPr>
          <a:xfrm>
            <a:off x="3567600" y="4343400"/>
            <a:ext cx="6261120" cy="2333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0" name="" descr=""/>
          <p:cNvPicPr/>
          <p:nvPr/>
        </p:nvPicPr>
        <p:blipFill>
          <a:blip r:embed="rId7"/>
          <a:stretch/>
        </p:blipFill>
        <p:spPr>
          <a:xfrm>
            <a:off x="10972800" y="4343400"/>
            <a:ext cx="5485320" cy="314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1" name=""/>
          <p:cNvSpPr/>
          <p:nvPr/>
        </p:nvSpPr>
        <p:spPr>
          <a:xfrm>
            <a:off x="9829800" y="5257800"/>
            <a:ext cx="1600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-27000" bIns="-27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8"/>
          <a:stretch/>
        </p:blipFill>
        <p:spPr>
          <a:xfrm>
            <a:off x="4114800" y="7023600"/>
            <a:ext cx="3427920" cy="2347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3" name=""/>
          <p:cNvSpPr/>
          <p:nvPr/>
        </p:nvSpPr>
        <p:spPr>
          <a:xfrm flipH="1">
            <a:off x="7315200" y="6858000"/>
            <a:ext cx="3657600" cy="9144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Freeform 9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85" name="TextBox 102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6" name="Freeform 10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87" name="TextBox 103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Interfaces are not (strictly) implemented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9" name=""/>
          <p:cNvSpPr/>
          <p:nvPr/>
        </p:nvSpPr>
        <p:spPr>
          <a:xfrm>
            <a:off x="3429000" y="3109320"/>
            <a:ext cx="1386072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Rather, any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DejaVu Sans"/>
              </a:rPr>
              <a:t>struct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 that meets the interface implementation… Implements the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DejaVu Sans"/>
              </a:rPr>
              <a:t>interface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 when used as such.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6"/>
          <a:stretch/>
        </p:blipFill>
        <p:spPr>
          <a:xfrm>
            <a:off x="3512520" y="3783240"/>
            <a:ext cx="5859000" cy="513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91" name="" descr=""/>
          <p:cNvPicPr/>
          <p:nvPr/>
        </p:nvPicPr>
        <p:blipFill>
          <a:blip r:embed="rId7"/>
          <a:stretch/>
        </p:blipFill>
        <p:spPr>
          <a:xfrm>
            <a:off x="9699480" y="3835080"/>
            <a:ext cx="7215840" cy="5765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reeform 101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93" name="TextBox 104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4" name="Freeform 102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95" name="TextBox 105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7" name=""/>
          <p:cNvSpPr/>
          <p:nvPr/>
        </p:nvSpPr>
        <p:spPr>
          <a:xfrm>
            <a:off x="3429000" y="3109320"/>
            <a:ext cx="1386072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How do we fire update events throughout our application?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6"/>
          <a:stretch/>
        </p:blipFill>
        <p:spPr>
          <a:xfrm>
            <a:off x="3657600" y="3668040"/>
            <a:ext cx="6891120" cy="3874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"/>
          <p:cNvSpPr/>
          <p:nvPr/>
        </p:nvSpPr>
        <p:spPr>
          <a:xfrm>
            <a:off x="3626640" y="7654320"/>
            <a:ext cx="5059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ea typeface="DejaVu Sans"/>
                <a:hlinkClick r:id="rId7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 10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01" name="TextBox 106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2" name="Freeform 10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03" name="TextBox 107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"/>
          <p:cNvSpPr/>
          <p:nvPr/>
        </p:nvSpPr>
        <p:spPr>
          <a:xfrm>
            <a:off x="3429000" y="3109320"/>
            <a:ext cx="1386072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Publisher and Subscriber models (such as message queues) are a great solution.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"/>
          <p:cNvSpPr/>
          <p:nvPr/>
        </p:nvSpPr>
        <p:spPr>
          <a:xfrm>
            <a:off x="3572640" y="7315200"/>
            <a:ext cx="5059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ea typeface="DejaVu Sans"/>
                <a:hlinkClick r:id="rId6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7" name="" descr=""/>
          <p:cNvPicPr/>
          <p:nvPr/>
        </p:nvPicPr>
        <p:blipFill>
          <a:blip r:embed="rId7"/>
          <a:stretch/>
        </p:blipFill>
        <p:spPr>
          <a:xfrm>
            <a:off x="3572640" y="3668040"/>
            <a:ext cx="6484680" cy="3646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8" name="" descr=""/>
          <p:cNvPicPr/>
          <p:nvPr/>
        </p:nvPicPr>
        <p:blipFill>
          <a:blip r:embed="rId8"/>
          <a:stretch/>
        </p:blipFill>
        <p:spPr>
          <a:xfrm>
            <a:off x="10524960" y="3763440"/>
            <a:ext cx="7076160" cy="446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" name=""/>
          <p:cNvSpPr/>
          <p:nvPr/>
        </p:nvSpPr>
        <p:spPr>
          <a:xfrm>
            <a:off x="10515600" y="8229600"/>
            <a:ext cx="5059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0000ff"/>
                </a:solidFill>
                <a:effectLst/>
                <a:uFillTx/>
                <a:latin typeface="Arial"/>
                <a:ea typeface="DejaVu Sans"/>
                <a:hlinkClick r:id="rId9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Freeform 105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11" name="TextBox 108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Freeform 106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13" name="TextBox 109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5" name=""/>
          <p:cNvSpPr/>
          <p:nvPr/>
        </p:nvSpPr>
        <p:spPr>
          <a:xfrm>
            <a:off x="3429000" y="3109320"/>
            <a:ext cx="1386072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We need to create a new 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 The publishers maintains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a list of 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6" name="" descr=""/>
          <p:cNvPicPr/>
          <p:nvPr/>
        </p:nvPicPr>
        <p:blipFill>
          <a:blip r:embed="rId6"/>
          <a:stretch/>
        </p:blipFill>
        <p:spPr>
          <a:xfrm>
            <a:off x="3657600" y="4248720"/>
            <a:ext cx="6973560" cy="2151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7" name="" descr=""/>
          <p:cNvPicPr/>
          <p:nvPr/>
        </p:nvPicPr>
        <p:blipFill>
          <a:blip r:embed="rId7"/>
          <a:stretch/>
        </p:blipFill>
        <p:spPr>
          <a:xfrm>
            <a:off x="11430000" y="3886200"/>
            <a:ext cx="4646160" cy="3403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8" name="" descr=""/>
          <p:cNvPicPr/>
          <p:nvPr/>
        </p:nvPicPr>
        <p:blipFill>
          <a:blip r:embed="rId8"/>
          <a:stretch/>
        </p:blipFill>
        <p:spPr>
          <a:xfrm>
            <a:off x="4343400" y="7086600"/>
            <a:ext cx="4916160" cy="1141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9" name="" descr=""/>
          <p:cNvPicPr/>
          <p:nvPr/>
        </p:nvPicPr>
        <p:blipFill>
          <a:blip r:embed="rId9"/>
          <a:stretch/>
        </p:blipFill>
        <p:spPr>
          <a:xfrm>
            <a:off x="14173200" y="7772400"/>
            <a:ext cx="3982680" cy="1370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0" name=""/>
          <p:cNvSpPr/>
          <p:nvPr/>
        </p:nvSpPr>
        <p:spPr>
          <a:xfrm>
            <a:off x="6858000" y="6400800"/>
            <a:ext cx="360" cy="6858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1" name=""/>
          <p:cNvSpPr/>
          <p:nvPr/>
        </p:nvSpPr>
        <p:spPr>
          <a:xfrm>
            <a:off x="8686800" y="4800600"/>
            <a:ext cx="2743200" cy="9144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22" name=""/>
          <p:cNvSpPr/>
          <p:nvPr/>
        </p:nvSpPr>
        <p:spPr>
          <a:xfrm>
            <a:off x="15087600" y="4343400"/>
            <a:ext cx="2743200" cy="34290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10"/>
          <a:stretch/>
        </p:blipFill>
        <p:spPr>
          <a:xfrm>
            <a:off x="9601200" y="7724160"/>
            <a:ext cx="4342320" cy="1418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4" name=""/>
          <p:cNvSpPr/>
          <p:nvPr/>
        </p:nvSpPr>
        <p:spPr>
          <a:xfrm flipH="1">
            <a:off x="13258800" y="7086600"/>
            <a:ext cx="685800" cy="6375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Freeform 107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26" name="TextBox 110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7" name="Freeform 108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28" name="TextBox 111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0" name=""/>
          <p:cNvSpPr/>
          <p:nvPr/>
        </p:nvSpPr>
        <p:spPr>
          <a:xfrm>
            <a:off x="3429000" y="3109320"/>
            <a:ext cx="1386072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Once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 are created, they need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subscribe to the 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 Append to the slice of observers.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6"/>
          <a:stretch/>
        </p:blipFill>
        <p:spPr>
          <a:xfrm>
            <a:off x="3506400" y="3963240"/>
            <a:ext cx="5767920" cy="152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7"/>
          <a:stretch/>
        </p:blipFill>
        <p:spPr>
          <a:xfrm>
            <a:off x="9601200" y="4201560"/>
            <a:ext cx="8499960" cy="1283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"/>
          <p:cNvSpPr/>
          <p:nvPr/>
        </p:nvSpPr>
        <p:spPr>
          <a:xfrm flipV="1">
            <a:off x="8229600" y="4572000"/>
            <a:ext cx="1371600" cy="2286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8"/>
          <a:stretch/>
        </p:blipFill>
        <p:spPr>
          <a:xfrm>
            <a:off x="9601200" y="5943600"/>
            <a:ext cx="4570920" cy="2062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5" name=""/>
          <p:cNvSpPr/>
          <p:nvPr/>
        </p:nvSpPr>
        <p:spPr>
          <a:xfrm>
            <a:off x="11658600" y="5029200"/>
            <a:ext cx="1371600" cy="13716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Freeform 109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37" name="TextBox 112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8" name="Freeform 110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39" name="TextBox 113"/>
          <p:cNvSpPr/>
          <p:nvPr/>
        </p:nvSpPr>
        <p:spPr>
          <a:xfrm>
            <a:off x="2971800" y="1649160"/>
            <a:ext cx="139435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1" name=""/>
          <p:cNvSpPr/>
          <p:nvPr/>
        </p:nvSpPr>
        <p:spPr>
          <a:xfrm>
            <a:off x="3429000" y="3109320"/>
            <a:ext cx="1386072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Finally the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 can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notify all subscribers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to their unique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DejaVu Sans"/>
              </a:rPr>
              <a:t>update call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2" name="" descr=""/>
          <p:cNvPicPr/>
          <p:nvPr/>
        </p:nvPicPr>
        <p:blipFill>
          <a:blip r:embed="rId6"/>
          <a:stretch/>
        </p:blipFill>
        <p:spPr>
          <a:xfrm>
            <a:off x="3506040" y="3842280"/>
            <a:ext cx="6551280" cy="866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7"/>
          <a:stretch/>
        </p:blipFill>
        <p:spPr>
          <a:xfrm>
            <a:off x="6353280" y="5029200"/>
            <a:ext cx="7818840" cy="1707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" descr=""/>
          <p:cNvPicPr/>
          <p:nvPr/>
        </p:nvPicPr>
        <p:blipFill>
          <a:blip r:embed="rId8"/>
          <a:stretch/>
        </p:blipFill>
        <p:spPr>
          <a:xfrm>
            <a:off x="8915400" y="7007040"/>
            <a:ext cx="6856920" cy="1788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5" name=""/>
          <p:cNvSpPr/>
          <p:nvPr/>
        </p:nvSpPr>
        <p:spPr>
          <a:xfrm>
            <a:off x="5943600" y="4709880"/>
            <a:ext cx="914400" cy="31932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6" name=""/>
          <p:cNvSpPr/>
          <p:nvPr/>
        </p:nvSpPr>
        <p:spPr>
          <a:xfrm>
            <a:off x="8229600" y="6629400"/>
            <a:ext cx="685800" cy="457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47" name="" descr=""/>
          <p:cNvPicPr/>
          <p:nvPr/>
        </p:nvPicPr>
        <p:blipFill>
          <a:blip r:embed="rId9"/>
          <a:stretch/>
        </p:blipFill>
        <p:spPr>
          <a:xfrm>
            <a:off x="1676520" y="9144000"/>
            <a:ext cx="8609400" cy="91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8" name=""/>
          <p:cNvSpPr/>
          <p:nvPr/>
        </p:nvSpPr>
        <p:spPr>
          <a:xfrm flipH="1">
            <a:off x="8458200" y="8686800"/>
            <a:ext cx="1143000" cy="6858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Box 95"/>
          <p:cNvSpPr/>
          <p:nvPr/>
        </p:nvSpPr>
        <p:spPr>
          <a:xfrm>
            <a:off x="1130040" y="3277080"/>
            <a:ext cx="113533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  <a:ea typeface="DejaVu Sans"/>
              </a:rPr>
              <a:t>Exercise – Website status monitor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0" name="Freeform 91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51" name="TextBox 96"/>
          <p:cNvSpPr/>
          <p:nvPr/>
        </p:nvSpPr>
        <p:spPr>
          <a:xfrm>
            <a:off x="914400" y="4127040"/>
            <a:ext cx="10971360" cy="42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you monitor the status code of these websites?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the top 100 websites: </a:t>
            </a:r>
            <a:r>
              <a:rPr b="0" lang="en-GB" sz="2400" strike="noStrike" u="none">
                <a:solidFill>
                  <a:srgbClr val="0000f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https://pastebin.com/9r9ADsaQ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Use 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get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rgbClr val="0000ff"/>
                </a:solidFill>
                <a:effectLst/>
                <a:uFillTx/>
                <a:latin typeface="Calibri"/>
                <a:ea typeface="Noto Sans CJK SC"/>
                <a:hlinkClick r:id="rId4"/>
              </a:rPr>
              <a:t>https://pkg.go.dev/net/http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Visit all domains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Print results to screen &amp; store in a file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Bonus points for CSV (</a:t>
            </a:r>
            <a:r>
              <a:rPr b="0" lang="en-GB" sz="2400" strike="noStrike" u="none">
                <a:solidFill>
                  <a:srgbClr val="0000ff"/>
                </a:solidFill>
                <a:effectLst/>
                <a:uFillTx/>
                <a:latin typeface="Calibri"/>
                <a:ea typeface="Noto Sans CJK SC"/>
                <a:hlinkClick r:id="rId5"/>
              </a:rPr>
              <a:t>https://pkg.go.dev/encoding/csv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TextBox 1"/>
          <p:cNvSpPr/>
          <p:nvPr/>
        </p:nvSpPr>
        <p:spPr>
          <a:xfrm>
            <a:off x="1130040" y="3277080"/>
            <a:ext cx="11353320" cy="20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Thank You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  <a:ea typeface="DejaVu Sans"/>
              </a:rPr>
              <a:t>Feel free to reach out to me!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53" name="Group 1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454" name="Freeform 1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455" name="Freeform 2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14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74" name="TextBox 12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Useful Resources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Freeform 15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76" name="TextBox 14"/>
          <p:cNvSpPr/>
          <p:nvPr/>
        </p:nvSpPr>
        <p:spPr>
          <a:xfrm>
            <a:off x="2286000" y="2514600"/>
            <a:ext cx="947016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https://go.dev/learn/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  <a:hlinkClick r:id="rId5"/>
              </a:rPr>
              <a:t>https://gobyexample.com/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https://quii.gitbook.io/learn-go-with-tests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6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"/>
          <p:cNvSpPr/>
          <p:nvPr/>
        </p:nvSpPr>
        <p:spPr>
          <a:xfrm>
            <a:off x="2743200" y="2514600"/>
            <a:ext cx="7085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Concepts &amp; Reference Material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"/>
          <p:cNvSpPr/>
          <p:nvPr/>
        </p:nvSpPr>
        <p:spPr>
          <a:xfrm>
            <a:off x="2743560" y="4800600"/>
            <a:ext cx="7085880" cy="14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Go Package Repository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"/>
          <p:cNvSpPr/>
          <p:nvPr/>
        </p:nvSpPr>
        <p:spPr>
          <a:xfrm>
            <a:off x="2523960" y="5258160"/>
            <a:ext cx="341964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https://pkg.go.dev/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"/>
          <p:cNvSpPr/>
          <p:nvPr/>
        </p:nvSpPr>
        <p:spPr>
          <a:xfrm>
            <a:off x="2497320" y="6401160"/>
            <a:ext cx="6189120" cy="54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https://github.com/projectdiscovery/nuclei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"/>
          <p:cNvSpPr/>
          <p:nvPr/>
        </p:nvSpPr>
        <p:spPr>
          <a:xfrm>
            <a:off x="2743560" y="6035040"/>
            <a:ext cx="7085880" cy="14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A Professional Project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6"/>
          <p:cNvSpPr/>
          <p:nvPr/>
        </p:nvSpPr>
        <p:spPr>
          <a:xfrm>
            <a:off x="1130040" y="3277080"/>
            <a:ext cx="11353320" cy="100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0x01 - The Go Environment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4" name="Group 4"/>
          <p:cNvGrpSpPr/>
          <p:nvPr/>
        </p:nvGrpSpPr>
        <p:grpSpPr>
          <a:xfrm>
            <a:off x="11482200" y="1690920"/>
            <a:ext cx="5847480" cy="6107040"/>
            <a:chOff x="11482200" y="1690920"/>
            <a:chExt cx="5847480" cy="6107040"/>
          </a:xfrm>
        </p:grpSpPr>
        <p:sp>
          <p:nvSpPr>
            <p:cNvPr id="85" name="Freeform 6"/>
            <p:cNvSpPr/>
            <p:nvPr/>
          </p:nvSpPr>
          <p:spPr>
            <a:xfrm>
              <a:off x="11482200" y="1690920"/>
              <a:ext cx="5847480" cy="6107040"/>
            </a:xfrm>
            <a:custGeom>
              <a:avLst/>
              <a:gdLst>
                <a:gd name="textAreaLeft" fmla="*/ 0 w 5847480"/>
                <a:gd name="textAreaRight" fmla="*/ 5848920 w 5847480"/>
                <a:gd name="textAreaTop" fmla="*/ 0 h 6107040"/>
                <a:gd name="textAreaBottom" fmla="*/ 6108480 h 610704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86" name="Freeform 7"/>
          <p:cNvSpPr/>
          <p:nvPr/>
        </p:nvSpPr>
        <p:spPr>
          <a:xfrm>
            <a:off x="1053000" y="931680"/>
            <a:ext cx="4097520" cy="602280"/>
          </a:xfrm>
          <a:custGeom>
            <a:avLst/>
            <a:gdLst>
              <a:gd name="textAreaLeft" fmla="*/ 0 w 4097520"/>
              <a:gd name="textAreaRight" fmla="*/ 4098960 w 4097520"/>
              <a:gd name="textAreaTop" fmla="*/ 0 h 602280"/>
              <a:gd name="textAreaBottom" fmla="*/ 603720 h 60228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87" name="TextBox 15"/>
          <p:cNvSpPr/>
          <p:nvPr/>
        </p:nvSpPr>
        <p:spPr>
          <a:xfrm>
            <a:off x="914760" y="4127040"/>
            <a:ext cx="10971360" cy="387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Students configure their environment, get familiar with the CLI, and build </a:t>
            </a:r>
            <a:br>
              <a:rPr sz="2400"/>
            </a:b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their first program.</a:t>
            </a:r>
            <a:br>
              <a:rPr sz="2400"/>
            </a:br>
            <a:r>
              <a:rPr b="0" lang="en-US" sz="2400" strike="noStrike" u="none">
                <a:solidFill>
                  <a:srgbClr val="ffffff"/>
                </a:solidFill>
                <a:effectLst/>
                <a:uFillTx/>
                <a:latin typeface="Arial"/>
                <a:ea typeface="DejaVu Sans"/>
              </a:rPr>
              <a:t>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Setting up the Go environment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Getting familiar with Go CLI tools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Understanding Go modules &amp; packages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12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89" name="TextBox 10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Setting up the Go environment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Freeform 13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91" name="TextBox 31"/>
          <p:cNvSpPr/>
          <p:nvPr/>
        </p:nvSpPr>
        <p:spPr>
          <a:xfrm>
            <a:off x="2057400" y="2286000"/>
            <a:ext cx="947016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Setting up the Go environment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Go on </a:t>
            </a: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  <a:hlinkClick r:id="rId5"/>
              </a:rPr>
              <a:t>https://go.dev/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Install Go!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 a Terminal and type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</a:t>
            </a:r>
            <a:r>
              <a:rPr b="0" i="1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version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this does not work check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$GOPATH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$PATH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6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7"/>
          <a:stretch/>
        </p:blipFill>
        <p:spPr>
          <a:xfrm>
            <a:off x="10058400" y="3200400"/>
            <a:ext cx="5878440" cy="2288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8"/>
          <a:stretch/>
        </p:blipFill>
        <p:spPr>
          <a:xfrm>
            <a:off x="2450520" y="6172200"/>
            <a:ext cx="15150600" cy="2918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Freeform 33"/>
          <p:cNvSpPr/>
          <p:nvPr/>
        </p:nvSpPr>
        <p:spPr>
          <a:xfrm>
            <a:off x="1739880" y="498600"/>
            <a:ext cx="15485760" cy="1527120"/>
          </a:xfrm>
          <a:custGeom>
            <a:avLst/>
            <a:gdLst>
              <a:gd name="textAreaLeft" fmla="*/ 0 w 15485760"/>
              <a:gd name="textAreaRight" fmla="*/ 15487200 w 15485760"/>
              <a:gd name="textAreaTop" fmla="*/ 0 h 1527120"/>
              <a:gd name="textAreaBottom" fmla="*/ 1528560 h 152712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96" name="TextBox 36"/>
          <p:cNvSpPr/>
          <p:nvPr/>
        </p:nvSpPr>
        <p:spPr>
          <a:xfrm>
            <a:off x="3197880" y="613080"/>
            <a:ext cx="12759120" cy="62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Setting up the Go environment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Freeform 34"/>
          <p:cNvSpPr/>
          <p:nvPr/>
        </p:nvSpPr>
        <p:spPr>
          <a:xfrm>
            <a:off x="16071840" y="9673920"/>
            <a:ext cx="2346480" cy="344520"/>
          </a:xfrm>
          <a:custGeom>
            <a:avLst/>
            <a:gdLst>
              <a:gd name="textAreaLeft" fmla="*/ 0 w 2346480"/>
              <a:gd name="textAreaRight" fmla="*/ 2347920 w 2346480"/>
              <a:gd name="textAreaTop" fmla="*/ 0 h 344520"/>
              <a:gd name="textAreaBottom" fmla="*/ 345960 h 34452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98" name="TextBox 37"/>
          <p:cNvSpPr/>
          <p:nvPr/>
        </p:nvSpPr>
        <p:spPr>
          <a:xfrm>
            <a:off x="2057400" y="2286000"/>
            <a:ext cx="947016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Let’s create our first program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We always start with “Hello World”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1680" cy="54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0" name="" descr=""/>
          <p:cNvPicPr/>
          <p:nvPr/>
        </p:nvPicPr>
        <p:blipFill>
          <a:blip r:embed="rId6"/>
          <a:stretch/>
        </p:blipFill>
        <p:spPr>
          <a:xfrm>
            <a:off x="7717320" y="4753800"/>
            <a:ext cx="5997600" cy="2970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7"/>
          <a:stretch/>
        </p:blipFill>
        <p:spPr>
          <a:xfrm>
            <a:off x="3106080" y="4734720"/>
            <a:ext cx="3750840" cy="2357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6172200" y="5486400"/>
            <a:ext cx="1600200" cy="228600"/>
          </a:xfrm>
          <a:prstGeom prst="line">
            <a:avLst/>
          </a:prstGeom>
          <a:ln w="54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17000" rIns="117000" tIns="72000" bIns="72000" anchor="ctr">
            <a:noAutofit/>
          </a:bodyPr>
          <a:p>
            <a:endParaRPr b="0" lang="en-US" sz="1800" strike="noStrike" u="none">
              <a:solidFill>
                <a:srgbClr val="729fcf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57173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Gireesh</dc:creator>
  <dc:description/>
  <dc:identifier>DAF3jCVaY0U</dc:identifier>
  <dc:language>en-US</dc:language>
  <cp:lastModifiedBy/>
  <dcterms:modified xsi:type="dcterms:W3CDTF">2025-10-02T23:49:08Z</dcterms:modified>
  <cp:revision>377</cp:revision>
  <dc:subject/>
  <dc:title>Copy of BreachLock Sales Pitch Design V1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0x0101006207D3CB5A510843B1838FD3DB03CC1B</vt:lpwstr>
  </property>
  <property fmtid="{D5CDD505-2E9C-101B-9397-08002B2CF9AE}" pid="3" name="Notes">
    <vt:r8>24</vt:r8>
  </property>
  <property fmtid="{D5CDD505-2E9C-101B-9397-08002B2CF9AE}" pid="4" name="PresentationFormat">
    <vt:lpwstr>Custom</vt:lpwstr>
  </property>
  <property fmtid="{D5CDD505-2E9C-101B-9397-08002B2CF9AE}" pid="5" name="Slides">
    <vt:r8>24</vt:r8>
  </property>
</Properties>
</file>